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58" r:id="rId4"/>
    <p:sldId id="261" r:id="rId5"/>
    <p:sldId id="260" r:id="rId6"/>
    <p:sldId id="269" r:id="rId7"/>
    <p:sldId id="270" r:id="rId8"/>
    <p:sldId id="271" r:id="rId9"/>
    <p:sldId id="265" r:id="rId10"/>
    <p:sldId id="268" r:id="rId11"/>
    <p:sldId id="272" r:id="rId12"/>
    <p:sldId id="264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808080"/>
    <a:srgbClr val="5F5F5F"/>
    <a:srgbClr val="000000"/>
    <a:srgbClr val="DBEFF9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140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F9E4EE-C326-4B17-83E2-C806AC98D19E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64BD82-69D6-40C4-96A6-0EDE88B09E28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hidden">
          <a:xfrm>
            <a:off x="0" y="4830763"/>
            <a:ext cx="9170988" cy="180975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tint val="0"/>
                  <a:invGamma/>
                  <a:alpha val="0"/>
                </a:srgbClr>
              </a:gs>
              <a:gs pos="50000">
                <a:srgbClr val="000066">
                  <a:alpha val="50000"/>
                </a:srgbClr>
              </a:gs>
              <a:gs pos="100000">
                <a:srgbClr val="000066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gray">
          <a:xfrm>
            <a:off x="0" y="5291138"/>
            <a:ext cx="9144000" cy="876300"/>
          </a:xfrm>
          <a:prstGeom prst="rect">
            <a:avLst/>
          </a:prstGeom>
          <a:gradFill rotWithShape="1">
            <a:gsLst>
              <a:gs pos="0">
                <a:schemeClr val="tx1">
                  <a:alpha val="27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Oval 32"/>
          <p:cNvSpPr>
            <a:spLocks noChangeArrowheads="1"/>
          </p:cNvSpPr>
          <p:nvPr/>
        </p:nvSpPr>
        <p:spPr bwMode="gray">
          <a:xfrm>
            <a:off x="201613" y="4481513"/>
            <a:ext cx="1133475" cy="115728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Oval 33"/>
          <p:cNvSpPr>
            <a:spLocks noChangeArrowheads="1"/>
          </p:cNvSpPr>
          <p:nvPr/>
        </p:nvSpPr>
        <p:spPr bwMode="gray">
          <a:xfrm>
            <a:off x="1562100" y="4481513"/>
            <a:ext cx="1133475" cy="1157287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8" name="Picture 34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184400" y="2366963"/>
            <a:ext cx="113125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5" descr="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909763" y="2227263"/>
            <a:ext cx="12458701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6" descr="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981200" y="2257425"/>
            <a:ext cx="131048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71600" y="381000"/>
            <a:ext cx="60198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1"/>
          <p:cNvSpPr txBox="1">
            <a:spLocks noChangeArrowheads="1"/>
          </p:cNvSpPr>
          <p:nvPr/>
        </p:nvSpPr>
        <p:spPr bwMode="black">
          <a:xfrm>
            <a:off x="76200" y="95250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01613" y="5181600"/>
            <a:ext cx="8688387" cy="1066800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6210300"/>
            <a:ext cx="5003800" cy="533400"/>
          </a:xfrm>
        </p:spPr>
        <p:txBody>
          <a:bodyPr/>
          <a:lstStyle>
            <a:lvl1pPr marL="0" indent="0" algn="r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9688"/>
            <a:ext cx="1600200" cy="331787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62188" y="6389688"/>
            <a:ext cx="1828800" cy="331787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6389688"/>
            <a:ext cx="1447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AB760C-63D6-454E-9259-AD43CF5C316B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1879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30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6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39DD8-8BA3-4123-9F73-329964B5989A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69818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47650"/>
            <a:ext cx="2057400" cy="5878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9800" cy="5878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A30BB-7732-45BC-A120-BD277B6FD799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88181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ED294-F352-42DB-888E-62B083A57F60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58573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373C1-542C-47EA-8BC4-22DF05A20673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89871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1FBFB-BE80-41D3-8BF9-6E629AAAEF56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11698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76D43-6133-455C-BDFC-D34CB0218AD3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63596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9FA8F-F1E1-43E9-A5EE-AEDC80BD4A30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82954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B67DE-365A-4A8D-A19B-0CF08FD11DEC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01108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8DF8E-0386-4EA4-AB3D-381767169D6F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99770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8CB30-D545-4B36-A2D4-728E85D02F94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6921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C0A01-9213-4E33-942A-559D1C14A195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12369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E3911-C7A2-470C-ADDB-023ECAFACC5B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09325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F9EFF-0EB9-4992-BDD4-5C8E2F3A50FD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96936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87363"/>
            <a:ext cx="9144000" cy="7270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67999"/>
                </a:schemeClr>
              </a:gs>
              <a:gs pos="100000">
                <a:schemeClr val="tx1">
                  <a:alpha val="27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gray">
          <a:xfrm>
            <a:off x="6457950" y="211138"/>
            <a:ext cx="1133475" cy="1157287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gray">
          <a:xfrm>
            <a:off x="7848600" y="211138"/>
            <a:ext cx="1133475" cy="1157287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4765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58CA88C2-45EC-4F1B-B00D-08EF250EEFD4}" type="slidenum">
              <a:rPr lang="en-US" altLang="uk-UA"/>
              <a:pPr/>
              <a:t>‹#›</a:t>
            </a:fld>
            <a:endParaRPr lang="en-US" altLang="uk-UA"/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 descr="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981200" y="5418138"/>
            <a:ext cx="131048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17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3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path" presetSubtype="0" repeatCount="36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9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6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2" presetClass="path" presetSubtype="0" repeatCount="129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21" dur="12444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44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1613" y="5301208"/>
            <a:ext cx="8942387" cy="1066800"/>
          </a:xfrm>
        </p:spPr>
        <p:txBody>
          <a:bodyPr/>
          <a:lstStyle/>
          <a:p>
            <a:r>
              <a:rPr lang="en-US" altLang="uk-UA" sz="2400" dirty="0" smtClean="0"/>
              <a:t>DRG</a:t>
            </a:r>
            <a:r>
              <a:rPr lang="uk-UA" altLang="uk-UA" sz="2400" dirty="0" smtClean="0"/>
              <a:t>:РЕФОРМУВАННЯ ГОСПІТАЛЬНОГО СЕГМЕНТУ</a:t>
            </a:r>
            <a:endParaRPr lang="en-US" altLang="uk-UA" sz="2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6292304"/>
            <a:ext cx="5003800" cy="533400"/>
          </a:xfrm>
        </p:spPr>
        <p:txBody>
          <a:bodyPr/>
          <a:lstStyle/>
          <a:p>
            <a:pPr algn="ctr"/>
            <a:r>
              <a:rPr lang="uk-UA" altLang="uk-UA" dirty="0" smtClean="0">
                <a:solidFill>
                  <a:schemeClr val="accent4">
                    <a:lumMod val="50000"/>
                  </a:schemeClr>
                </a:solidFill>
              </a:rPr>
              <a:t>Поліпшення охорони </a:t>
            </a:r>
            <a:r>
              <a:rPr lang="uk-UA" altLang="uk-UA" dirty="0" err="1" smtClean="0">
                <a:solidFill>
                  <a:schemeClr val="accent4">
                    <a:lumMod val="50000"/>
                  </a:schemeClr>
                </a:solidFill>
              </a:rPr>
              <a:t>здоров</a:t>
            </a:r>
            <a:r>
              <a:rPr lang="en-US" altLang="uk-UA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altLang="uk-UA" dirty="0" smtClean="0">
                <a:solidFill>
                  <a:schemeClr val="accent4">
                    <a:lumMod val="50000"/>
                  </a:schemeClr>
                </a:solidFill>
              </a:rPr>
              <a:t>я на службі у людей</a:t>
            </a:r>
            <a:endParaRPr lang="en-US" altLang="uk-UA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7650"/>
            <a:ext cx="6480720" cy="1143000"/>
          </a:xfrm>
        </p:spPr>
        <p:txBody>
          <a:bodyPr/>
          <a:lstStyle/>
          <a:p>
            <a:r>
              <a:rPr lang="uk-UA" sz="2800" dirty="0"/>
              <a:t>Що необхідно для впровадження?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000" dirty="0" smtClean="0"/>
              <a:t>МОЗ України: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dirty="0" smtClean="0"/>
              <a:t>ПРАВО </a:t>
            </a:r>
            <a:r>
              <a:rPr lang="uk-UA" sz="2000" dirty="0"/>
              <a:t>НА ВИКОРИСТАННЯ СИСТЕМИ, ЯКА Є ОБ’ЄКТОМ ІНТЕЛЕКТУАЛЬНОЇ ВЛАСНОСТІ УРЯДУ </a:t>
            </a:r>
            <a:r>
              <a:rPr lang="uk-UA" sz="2000" dirty="0" smtClean="0"/>
              <a:t>АВСТРАЛІЇ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dirty="0" smtClean="0"/>
              <a:t>ЗАКУПІВЛЯ </a:t>
            </a:r>
            <a:r>
              <a:rPr lang="uk-UA" sz="2000" dirty="0"/>
              <a:t>ВІДПОВІДНОЇ ЛІЦЕНЗІЇ У МЕЖАХ СПІЛЬНОГО ПРОЕКТУ МОЗ УКРАЇНИ ТА СВІТОВОГО БАНКУ «ПОЛІПШЕННЯ ОХОРОНИ ЗДОРОВ’Я НА СЛУЖБІ У ЛЮДЕЙ» ОЧІКУЄТЬСЯ У БЕРЕЗНІ – КВІТНІ 2018 р. ЦЯ ЛІЦЕНЗІЯ ПЕРЕДБАЧАТИМЕ НЕ ЛИШЕ ПРАВО ВИКОРИСТАННЯ, А Й ПРАВО РОЗВИТКУ СИСТЕМИ З ЇЇ ПОДАЛЬШОЮ АДАПТАЦІЄЮ ДО УМОВ ТА ВИМОГ СИСТЕМИ ОХОРОНИ ЗДОРОВ’Я </a:t>
            </a:r>
            <a:r>
              <a:rPr lang="uk-UA" sz="2000" dirty="0" smtClean="0"/>
              <a:t>УКРАЇНИ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dirty="0" smtClean="0"/>
              <a:t>ПРИВЕСТИ У ВІДПОВІДНІСТЬ НОРМАТИВНО-ПРАВОВУ БАЗУ</a:t>
            </a:r>
            <a:endParaRPr lang="uk-UA" sz="2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783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563072" cy="1143000"/>
          </a:xfrm>
        </p:spPr>
        <p:txBody>
          <a:bodyPr/>
          <a:lstStyle/>
          <a:p>
            <a:r>
              <a:rPr lang="uk-UA" sz="2800" dirty="0"/>
              <a:t>Що необхідно </a:t>
            </a:r>
            <a:r>
              <a:rPr lang="uk-UA" sz="2800" dirty="0" smtClean="0"/>
              <a:t>для впровадження</a:t>
            </a:r>
            <a:r>
              <a:rPr lang="uk-UA" sz="2800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000" dirty="0" smtClean="0"/>
              <a:t>Перехід закладів охорони </a:t>
            </a:r>
            <a:r>
              <a:rPr lang="uk-UA" sz="2000" dirty="0" err="1" smtClean="0"/>
              <a:t>здоров</a:t>
            </a:r>
            <a:r>
              <a:rPr lang="en-US" sz="2000" dirty="0" smtClean="0"/>
              <a:t>’</a:t>
            </a:r>
            <a:r>
              <a:rPr lang="uk-UA" sz="2000" dirty="0" smtClean="0"/>
              <a:t>я на форми статистичного обліку – Карта пацієнта, який вибув зі стаціонару ф. 066/о та Медична карта стаціонарного хворого ф 003/о, затверджені наказом №110 (у редакції наказу №29 від 21.01.2016 року)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dirty="0" smtClean="0"/>
              <a:t>Проведення навчальних тренінгів щодо  систем кодування діагнозів, операцій та наданих медичних послуг</a:t>
            </a:r>
            <a:endParaRPr lang="uk-UA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uk-UA" sz="2000" dirty="0" smtClean="0"/>
              <a:t>Наявність </a:t>
            </a:r>
            <a:r>
              <a:rPr lang="uk-UA" sz="2000" dirty="0" err="1" smtClean="0"/>
              <a:t>комп</a:t>
            </a:r>
            <a:r>
              <a:rPr lang="en-US" sz="2000" dirty="0" smtClean="0"/>
              <a:t>’</a:t>
            </a:r>
            <a:r>
              <a:rPr lang="uk-UA" sz="2000" dirty="0" err="1" smtClean="0"/>
              <a:t>ютерного</a:t>
            </a:r>
            <a:r>
              <a:rPr lang="uk-UA" sz="2000" dirty="0" smtClean="0"/>
              <a:t> обладнання  (приймальне </a:t>
            </a:r>
            <a:r>
              <a:rPr lang="uk-UA" sz="2000" dirty="0" smtClean="0"/>
              <a:t>відділення, стаціонарні відділення, </a:t>
            </a:r>
            <a:r>
              <a:rPr lang="uk-UA" sz="2000" dirty="0" err="1" smtClean="0"/>
              <a:t>оргметод</a:t>
            </a:r>
            <a:r>
              <a:rPr lang="uk-UA" sz="2000" dirty="0" smtClean="0"/>
              <a:t>, </a:t>
            </a:r>
            <a:r>
              <a:rPr lang="uk-UA" sz="2000" dirty="0" err="1" smtClean="0"/>
              <a:t>обєданих</a:t>
            </a:r>
            <a:r>
              <a:rPr lang="uk-UA" sz="2000" dirty="0" smtClean="0"/>
              <a:t> в локальну мережу)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dirty="0" smtClean="0"/>
              <a:t>Наявність програмного забезпечення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dirty="0" smtClean="0"/>
              <a:t>Проведення навчальних тренінгів щодо роботи з </a:t>
            </a:r>
            <a:r>
              <a:rPr lang="uk-UA" sz="2000" dirty="0" err="1" smtClean="0"/>
              <a:t>комп</a:t>
            </a:r>
            <a:r>
              <a:rPr lang="en-US" sz="2000" dirty="0" smtClean="0"/>
              <a:t>’</a:t>
            </a:r>
            <a:r>
              <a:rPr lang="uk-UA" sz="2000" dirty="0" err="1" smtClean="0"/>
              <a:t>ютером</a:t>
            </a:r>
            <a:r>
              <a:rPr lang="uk-UA" sz="2000" dirty="0" smtClean="0"/>
              <a:t> та роботи в медичних інформаційних системах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dirty="0" smtClean="0"/>
              <a:t>Автоматизувати ділянку –</a:t>
            </a:r>
            <a:r>
              <a:rPr lang="en-US" sz="2000" dirty="0" smtClean="0"/>
              <a:t> </a:t>
            </a:r>
            <a:r>
              <a:rPr lang="uk-UA" sz="2000" dirty="0" smtClean="0"/>
              <a:t>ведення ф.003 та автоматичне формування карти ф. 066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433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7650"/>
            <a:ext cx="6400800" cy="1143000"/>
          </a:xfrm>
        </p:spPr>
        <p:txBody>
          <a:bodyPr/>
          <a:lstStyle/>
          <a:p>
            <a:pPr algn="ctr"/>
            <a:r>
              <a:rPr lang="uk-UA" sz="2800" dirty="0" smtClean="0"/>
              <a:t>Впровадження Електронної історії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dirty="0" err="1"/>
              <a:t>В</a:t>
            </a:r>
            <a:r>
              <a:rPr lang="ru-RU" sz="2000" dirty="0" err="1" smtClean="0"/>
              <a:t>провадження</a:t>
            </a:r>
            <a:r>
              <a:rPr lang="ru-RU" sz="2000" dirty="0" smtClean="0"/>
              <a:t> </a:t>
            </a:r>
            <a:r>
              <a:rPr lang="uk-UA" sz="2000" dirty="0" smtClean="0"/>
              <a:t>Медичної карти стаціонарного хворого ф. 003</a:t>
            </a:r>
            <a:r>
              <a:rPr lang="ru-RU" sz="2000" dirty="0" smtClean="0"/>
              <a:t> </a:t>
            </a:r>
            <a:r>
              <a:rPr lang="ru-RU" sz="2000" dirty="0" smtClean="0"/>
              <a:t>в закладах </a:t>
            </a:r>
            <a:r>
              <a:rPr lang="ru-RU" sz="2000" dirty="0" err="1" smtClean="0"/>
              <a:t>охорони</a:t>
            </a:r>
            <a:r>
              <a:rPr lang="ru-RU" sz="2000" dirty="0" smtClean="0"/>
              <a:t> здоров</a:t>
            </a:r>
            <a:r>
              <a:rPr lang="en-US" sz="2000" dirty="0" smtClean="0"/>
              <a:t>’</a:t>
            </a:r>
            <a:r>
              <a:rPr lang="ru-RU" sz="2000" dirty="0" smtClean="0"/>
              <a:t>я дозволить</a:t>
            </a:r>
            <a:r>
              <a:rPr lang="ru-RU" sz="2000" dirty="0" smtClean="0"/>
              <a:t>: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1. Оперативно </a:t>
            </a:r>
            <a:r>
              <a:rPr lang="ru-RU" sz="2000" dirty="0" err="1" smtClean="0"/>
              <a:t>отримувати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інформацію</a:t>
            </a:r>
            <a:r>
              <a:rPr lang="ru-RU" sz="2000" dirty="0"/>
              <a:t> </a:t>
            </a:r>
            <a:r>
              <a:rPr lang="ru-RU" sz="2000" dirty="0" smtClean="0"/>
              <a:t>про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пацієнтів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пройшли</a:t>
            </a:r>
            <a:r>
              <a:rPr lang="ru-RU" sz="2000" dirty="0" smtClean="0"/>
              <a:t> </a:t>
            </a:r>
            <a:r>
              <a:rPr lang="ru-RU" sz="2000" dirty="0" err="1" smtClean="0"/>
              <a:t>лікування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стаціонарі</a:t>
            </a:r>
            <a:r>
              <a:rPr lang="ru-RU" sz="2000" dirty="0" smtClean="0"/>
              <a:t>, про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проведених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оперативних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втручань</a:t>
            </a:r>
            <a:r>
              <a:rPr lang="ru-RU" sz="2000" dirty="0" smtClean="0"/>
              <a:t>, </a:t>
            </a:r>
            <a:r>
              <a:rPr lang="ru-RU" sz="2000" dirty="0" err="1" smtClean="0"/>
              <a:t>контролювати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тривалість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випадку</a:t>
            </a:r>
            <a:r>
              <a:rPr lang="ru-RU" sz="2000" dirty="0" smtClean="0"/>
              <a:t> </a:t>
            </a:r>
            <a:r>
              <a:rPr lang="ru-RU" sz="2000" dirty="0" err="1" smtClean="0"/>
              <a:t>лікування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2. Перейти на </a:t>
            </a:r>
            <a:r>
              <a:rPr lang="ru-RU" sz="2000" dirty="0" err="1" smtClean="0"/>
              <a:t>ведення</a:t>
            </a:r>
            <a:r>
              <a:rPr lang="ru-RU" sz="2000" dirty="0" smtClean="0"/>
              <a:t> ф. 066/о </a:t>
            </a:r>
            <a:r>
              <a:rPr lang="ru-RU" sz="2000" dirty="0" err="1" smtClean="0"/>
              <a:t>виключно</a:t>
            </a:r>
            <a:r>
              <a:rPr lang="ru-RU" sz="2000" dirty="0" smtClean="0"/>
              <a:t> в </a:t>
            </a:r>
            <a:r>
              <a:rPr lang="ru-RU" sz="2000" dirty="0" err="1" smtClean="0"/>
              <a:t>електронній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дозволить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скоротити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друк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придбання</a:t>
            </a: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3.Підготовити </a:t>
            </a:r>
            <a:r>
              <a:rPr lang="ru-RU" sz="2000" dirty="0" err="1" smtClean="0"/>
              <a:t>заклади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охорони</a:t>
            </a:r>
            <a:r>
              <a:rPr lang="ru-RU" sz="2000" dirty="0" smtClean="0"/>
              <a:t> здоров</a:t>
            </a:r>
            <a:r>
              <a:rPr lang="en-US" sz="2000" dirty="0" smtClean="0"/>
              <a:t>’</a:t>
            </a:r>
            <a:r>
              <a:rPr lang="ru-RU" sz="2000" dirty="0" smtClean="0"/>
              <a:t>я до </a:t>
            </a:r>
            <a:r>
              <a:rPr lang="ru-RU" sz="2000" dirty="0" err="1" smtClean="0"/>
              <a:t>процесу</a:t>
            </a:r>
            <a:r>
              <a:rPr lang="ru-RU" sz="2000" dirty="0" smtClean="0"/>
              <a:t> </a:t>
            </a:r>
            <a:r>
              <a:rPr lang="ru-RU" sz="2000" dirty="0" err="1" smtClean="0"/>
              <a:t>реформування</a:t>
            </a:r>
            <a:r>
              <a:rPr lang="ru-RU" sz="2000" dirty="0" smtClean="0"/>
              <a:t>  </a:t>
            </a:r>
            <a:r>
              <a:rPr lang="ru-RU" sz="2000" dirty="0" err="1" smtClean="0"/>
              <a:t>госпітальної</a:t>
            </a:r>
            <a:r>
              <a:rPr lang="ru-RU" sz="2000" dirty="0" smtClean="0"/>
              <a:t> ланки.</a:t>
            </a:r>
          </a:p>
        </p:txBody>
      </p:sp>
    </p:spTree>
    <p:extLst>
      <p:ext uri="{BB962C8B-B14F-4D97-AF65-F5344CB8AC3E}">
        <p14:creationId xmlns:p14="http://schemas.microsoft.com/office/powerpoint/2010/main" val="341124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Висновки щодо застосування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суттєвого</a:t>
            </a:r>
            <a:r>
              <a:rPr lang="ru-RU" sz="2000" dirty="0"/>
              <a:t> </a:t>
            </a:r>
            <a:r>
              <a:rPr lang="ru-RU" sz="2000" dirty="0" err="1"/>
              <a:t>покращення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використовуються</a:t>
            </a:r>
            <a:r>
              <a:rPr lang="ru-RU" sz="2000" dirty="0"/>
              <a:t> для </a:t>
            </a:r>
            <a:r>
              <a:rPr lang="ru-RU" sz="2000" dirty="0" err="1"/>
              <a:t>статистичного</a:t>
            </a:r>
            <a:r>
              <a:rPr lang="ru-RU" sz="2000" dirty="0"/>
              <a:t> </a:t>
            </a:r>
            <a:r>
              <a:rPr lang="ru-RU" sz="2000" dirty="0" err="1"/>
              <a:t>аналізу</a:t>
            </a:r>
            <a:r>
              <a:rPr lang="ru-RU" sz="2000" dirty="0"/>
              <a:t> </a:t>
            </a:r>
            <a:r>
              <a:rPr lang="ru-RU" sz="2000" dirty="0" err="1"/>
              <a:t>показників</a:t>
            </a:r>
            <a:r>
              <a:rPr lang="ru-RU" sz="2000" dirty="0"/>
              <a:t> </a:t>
            </a:r>
            <a:r>
              <a:rPr lang="ru-RU" sz="2000" dirty="0" err="1"/>
              <a:t>здоров’я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разом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спеціальним</a:t>
            </a:r>
            <a:r>
              <a:rPr lang="ru-RU" sz="2000" dirty="0"/>
              <a:t> </a:t>
            </a:r>
            <a:r>
              <a:rPr lang="ru-RU" sz="2000" dirty="0" err="1"/>
              <a:t>програмним</a:t>
            </a:r>
            <a:r>
              <a:rPr lang="ru-RU" sz="2000" dirty="0"/>
              <a:t> </a:t>
            </a:r>
            <a:r>
              <a:rPr lang="ru-RU" sz="2000" dirty="0" err="1"/>
              <a:t>забезпеченням</a:t>
            </a:r>
            <a:r>
              <a:rPr lang="ru-RU" sz="2000" dirty="0"/>
              <a:t> для </a:t>
            </a:r>
            <a:r>
              <a:rPr lang="ru-RU" sz="2000" dirty="0" err="1"/>
              <a:t>цілей</a:t>
            </a:r>
            <a:r>
              <a:rPr lang="ru-RU" sz="2000" dirty="0"/>
              <a:t> </a:t>
            </a:r>
            <a:r>
              <a:rPr lang="ru-RU" sz="2000" dirty="0" err="1"/>
              <a:t>фінансування</a:t>
            </a:r>
            <a:r>
              <a:rPr lang="ru-RU" sz="2000" dirty="0"/>
              <a:t> </a:t>
            </a:r>
            <a:r>
              <a:rPr lang="ru-RU" sz="2000" dirty="0" err="1"/>
              <a:t>лікарень</a:t>
            </a:r>
            <a:r>
              <a:rPr lang="ru-RU" sz="2000" dirty="0"/>
              <a:t> у </a:t>
            </a:r>
            <a:r>
              <a:rPr lang="ru-RU" sz="2000" dirty="0" err="1"/>
              <a:t>разі</a:t>
            </a:r>
            <a:r>
              <a:rPr lang="ru-RU" sz="2000" dirty="0"/>
              <a:t> </a:t>
            </a:r>
            <a:r>
              <a:rPr lang="ru-RU" sz="2000" dirty="0" err="1"/>
              <a:t>запровадження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, </a:t>
            </a:r>
            <a:r>
              <a:rPr lang="ru-RU" sz="2000" dirty="0" err="1"/>
              <a:t>орієнтованих</a:t>
            </a:r>
            <a:r>
              <a:rPr lang="ru-RU" sz="2000" dirty="0"/>
              <a:t> на </a:t>
            </a:r>
            <a:r>
              <a:rPr lang="ru-RU" sz="2000" dirty="0" err="1"/>
              <a:t>результати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оплати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(</a:t>
            </a:r>
            <a:r>
              <a:rPr lang="ru-RU" sz="2000" dirty="0" err="1"/>
              <a:t>зокрема</a:t>
            </a:r>
            <a:r>
              <a:rPr lang="ru-RU" sz="2000" dirty="0"/>
              <a:t>, </a:t>
            </a:r>
            <a:r>
              <a:rPr lang="ru-RU" sz="2000" dirty="0" err="1"/>
              <a:t>моделі</a:t>
            </a:r>
            <a:r>
              <a:rPr lang="ru-RU" sz="2000" dirty="0"/>
              <a:t> </a:t>
            </a:r>
            <a:r>
              <a:rPr lang="ru-RU" sz="2000" dirty="0" err="1"/>
              <a:t>фінансування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базується</a:t>
            </a:r>
            <a:r>
              <a:rPr lang="ru-RU" sz="2000" dirty="0"/>
              <a:t> на </a:t>
            </a:r>
            <a:r>
              <a:rPr lang="ru-RU" sz="2000" dirty="0" err="1"/>
              <a:t>оплаті</a:t>
            </a:r>
            <a:r>
              <a:rPr lang="ru-RU" sz="2000" dirty="0"/>
              <a:t> за </a:t>
            </a:r>
            <a:r>
              <a:rPr lang="ru-RU" sz="2000" dirty="0" err="1"/>
              <a:t>пролікований</a:t>
            </a:r>
            <a:r>
              <a:rPr lang="ru-RU" sz="2000" dirty="0"/>
              <a:t> </a:t>
            </a:r>
            <a:r>
              <a:rPr lang="ru-RU" sz="2000" dirty="0" err="1"/>
              <a:t>випадок</a:t>
            </a:r>
            <a:r>
              <a:rPr lang="ru-RU" sz="2000" dirty="0"/>
              <a:t>)</a:t>
            </a:r>
          </a:p>
          <a:p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точного </a:t>
            </a: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загальних</a:t>
            </a:r>
            <a:r>
              <a:rPr lang="ru-RU" sz="2000" dirty="0"/>
              <a:t> </a:t>
            </a:r>
            <a:r>
              <a:rPr lang="ru-RU" sz="2000" dirty="0" err="1"/>
              <a:t>обсягів</a:t>
            </a:r>
            <a:r>
              <a:rPr lang="ru-RU" sz="2000" dirty="0"/>
              <a:t> та </a:t>
            </a:r>
            <a:r>
              <a:rPr lang="ru-RU" sz="2000" dirty="0" err="1"/>
              <a:t>структури</a:t>
            </a:r>
            <a:r>
              <a:rPr lang="ru-RU" sz="2000" dirty="0"/>
              <a:t> </a:t>
            </a:r>
            <a:r>
              <a:rPr lang="ru-RU" sz="2000" dirty="0" err="1"/>
              <a:t>витрат</a:t>
            </a:r>
            <a:r>
              <a:rPr lang="ru-RU" sz="2000" dirty="0"/>
              <a:t> на </a:t>
            </a:r>
            <a:r>
              <a:rPr lang="ru-RU" sz="2000" dirty="0" err="1"/>
              <a:t>надання</a:t>
            </a:r>
            <a:r>
              <a:rPr lang="ru-RU" sz="2000" dirty="0"/>
              <a:t> </a:t>
            </a:r>
            <a:r>
              <a:rPr lang="ru-RU" sz="2000" dirty="0" err="1"/>
              <a:t>медичної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чіткого</a:t>
            </a:r>
            <a:r>
              <a:rPr lang="ru-RU" sz="2000" dirty="0"/>
              <a:t> та детального </a:t>
            </a: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клінічного</a:t>
            </a:r>
            <a:r>
              <a:rPr lang="ru-RU" sz="2000" dirty="0"/>
              <a:t> </a:t>
            </a:r>
            <a:r>
              <a:rPr lang="ru-RU" sz="2000" dirty="0" err="1"/>
              <a:t>змісту</a:t>
            </a:r>
            <a:r>
              <a:rPr lang="ru-RU" sz="2000" dirty="0"/>
              <a:t> тих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станів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у </a:t>
            </a:r>
            <a:r>
              <a:rPr lang="ru-RU" sz="2000" dirty="0" err="1"/>
              <a:t>пацієнтів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13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Переформатування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В даний час госпітальний сегмент України знаходиться напередодні повного переформатування. Очікується, що на заміну старої системи централізованого фінансування прийде сучасний механізм, який дозволить оптимізувати роботу сегменту. В його основі лежить використання спеціальних груп -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DRG (Diagnostic related groups - </a:t>
            </a:r>
            <a:r>
              <a:rPr lang="uk-UA" sz="2400" dirty="0" err="1" smtClean="0">
                <a:solidFill>
                  <a:schemeClr val="accent4">
                    <a:lumMod val="50000"/>
                  </a:schemeClr>
                </a:solidFill>
              </a:rPr>
              <a:t>діагностично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-пов'язані групи / клініко-статистичні групи), які дозволяють розраховувати фактичні витрати на лікування пацієнта. 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927225" y="3613150"/>
            <a:ext cx="6315296" cy="688975"/>
            <a:chOff x="720" y="1392"/>
            <a:chExt cx="4058" cy="480"/>
          </a:xfrm>
        </p:grpSpPr>
        <p:sp>
          <p:nvSpPr>
            <p:cNvPr id="5124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4130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26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27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grpSp>
        <p:nvGrpSpPr>
          <p:cNvPr id="4100" name="Group 8"/>
          <p:cNvGrpSpPr>
            <a:grpSpLocks/>
          </p:cNvGrpSpPr>
          <p:nvPr/>
        </p:nvGrpSpPr>
        <p:grpSpPr bwMode="auto">
          <a:xfrm>
            <a:off x="1927225" y="4478338"/>
            <a:ext cx="6307515" cy="688975"/>
            <a:chOff x="720" y="1392"/>
            <a:chExt cx="4058" cy="480"/>
          </a:xfrm>
        </p:grpSpPr>
        <p:sp>
          <p:nvSpPr>
            <p:cNvPr id="5129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4126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31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32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grpSp>
        <p:nvGrpSpPr>
          <p:cNvPr id="4101" name="Group 13"/>
          <p:cNvGrpSpPr>
            <a:grpSpLocks/>
          </p:cNvGrpSpPr>
          <p:nvPr/>
        </p:nvGrpSpPr>
        <p:grpSpPr bwMode="auto">
          <a:xfrm>
            <a:off x="1927225" y="5335588"/>
            <a:ext cx="6299743" cy="688975"/>
            <a:chOff x="720" y="1392"/>
            <a:chExt cx="4058" cy="480"/>
          </a:xfrm>
        </p:grpSpPr>
        <p:sp>
          <p:nvSpPr>
            <p:cNvPr id="5134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4122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36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37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grpSp>
        <p:nvGrpSpPr>
          <p:cNvPr id="4102" name="Group 18"/>
          <p:cNvGrpSpPr>
            <a:grpSpLocks/>
          </p:cNvGrpSpPr>
          <p:nvPr/>
        </p:nvGrpSpPr>
        <p:grpSpPr bwMode="auto">
          <a:xfrm>
            <a:off x="1942749" y="2725738"/>
            <a:ext cx="6323087" cy="688975"/>
            <a:chOff x="720" y="1392"/>
            <a:chExt cx="4058" cy="480"/>
          </a:xfrm>
        </p:grpSpPr>
        <p:sp>
          <p:nvSpPr>
            <p:cNvPr id="5139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411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41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42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4103" name="Text Box 23"/>
          <p:cNvSpPr txBox="1">
            <a:spLocks noChangeArrowheads="1"/>
          </p:cNvSpPr>
          <p:nvPr/>
        </p:nvSpPr>
        <p:spPr bwMode="white">
          <a:xfrm>
            <a:off x="2279153" y="2778114"/>
            <a:ext cx="599447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</a:pPr>
            <a:r>
              <a:rPr lang="uk-UA" altLang="uk-UA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постійно збирається інформація про стан пацієнта при виписці </a:t>
            </a:r>
          </a:p>
          <a:p>
            <a:pPr algn="ctr" eaLnBrk="1" hangingPunct="1">
              <a:spcBef>
                <a:spcPct val="50000"/>
              </a:spcBef>
              <a:buClr>
                <a:schemeClr val="tx1"/>
              </a:buClr>
            </a:pPr>
            <a:r>
              <a:rPr lang="uk-UA" altLang="uk-UA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(діагноз, лікування та характеристики лікарні) </a:t>
            </a:r>
            <a:endParaRPr lang="en-US" altLang="uk-UA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05" name="Text Box 25"/>
          <p:cNvSpPr txBox="1">
            <a:spLocks noChangeArrowheads="1"/>
          </p:cNvSpPr>
          <p:nvPr/>
        </p:nvSpPr>
        <p:spPr bwMode="white">
          <a:xfrm>
            <a:off x="2584450" y="3739805"/>
            <a:ext cx="5371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</a:pPr>
            <a:r>
              <a:rPr lang="uk-UA" altLang="uk-UA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контрольован</a:t>
            </a:r>
            <a:r>
              <a:rPr lang="uk-UA" altLang="uk-UA" sz="1400" b="1" dirty="0">
                <a:solidFill>
                  <a:schemeClr val="bg1"/>
                </a:solidFill>
                <a:cs typeface="Arial" panose="020B0604020202020204" pitchFamily="34" charset="0"/>
              </a:rPr>
              <a:t>а</a:t>
            </a:r>
            <a:r>
              <a:rPr lang="uk-UA" altLang="uk-UA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кількість груп (безпосередньо </a:t>
            </a:r>
            <a:r>
              <a:rPr lang="en-US" altLang="uk-UA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DRG-</a:t>
            </a:r>
            <a:r>
              <a:rPr lang="uk-UA" altLang="uk-UA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груп)</a:t>
            </a:r>
            <a:endParaRPr lang="en-US" altLang="uk-UA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06" name="Text Box 26"/>
          <p:cNvSpPr txBox="1">
            <a:spLocks noChangeArrowheads="1"/>
          </p:cNvSpPr>
          <p:nvPr/>
        </p:nvSpPr>
        <p:spPr bwMode="white">
          <a:xfrm>
            <a:off x="2630488" y="4602215"/>
            <a:ext cx="4495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</a:pPr>
            <a:r>
              <a:rPr lang="ru-RU" altLang="uk-UA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Кл</a:t>
            </a:r>
            <a:r>
              <a:rPr lang="uk-UA" altLang="uk-UA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інічно</a:t>
            </a:r>
            <a:r>
              <a:rPr lang="uk-UA" altLang="uk-UA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об</a:t>
            </a:r>
            <a:r>
              <a:rPr lang="en-US" altLang="uk-UA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’</a:t>
            </a:r>
            <a:r>
              <a:rPr lang="uk-UA" altLang="uk-UA" sz="1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єднані</a:t>
            </a:r>
            <a:r>
              <a:rPr lang="en-US" altLang="uk-UA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uk-UA" altLang="uk-UA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групи</a:t>
            </a:r>
            <a:endParaRPr lang="en-US" altLang="uk-UA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107" name="Picture 27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27200" y="5299075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8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4452938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3602038"/>
            <a:ext cx="7921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31963" y="2744788"/>
            <a:ext cx="7921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31"/>
          <p:cNvSpPr txBox="1">
            <a:spLocks noChangeArrowheads="1"/>
          </p:cNvSpPr>
          <p:nvPr/>
        </p:nvSpPr>
        <p:spPr bwMode="white">
          <a:xfrm>
            <a:off x="2073275" y="5435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uk-UA" sz="2400" b="1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112" name="Text Box 32"/>
          <p:cNvSpPr txBox="1">
            <a:spLocks noChangeArrowheads="1"/>
          </p:cNvSpPr>
          <p:nvPr/>
        </p:nvSpPr>
        <p:spPr bwMode="white">
          <a:xfrm>
            <a:off x="2052638" y="28416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uk-UA" sz="2400" b="1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4113" name="Text Box 33"/>
          <p:cNvSpPr txBox="1">
            <a:spLocks noChangeArrowheads="1"/>
          </p:cNvSpPr>
          <p:nvPr/>
        </p:nvSpPr>
        <p:spPr bwMode="white">
          <a:xfrm>
            <a:off x="2065338" y="37004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uk-UA" sz="2400" b="1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114" name="Text Box 34"/>
          <p:cNvSpPr txBox="1">
            <a:spLocks noChangeArrowheads="1"/>
          </p:cNvSpPr>
          <p:nvPr/>
        </p:nvSpPr>
        <p:spPr bwMode="white">
          <a:xfrm>
            <a:off x="2065338" y="45878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uk-UA" sz="2400" b="1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115" name="AutoShape 35"/>
          <p:cNvSpPr>
            <a:spLocks noChangeArrowheads="1"/>
          </p:cNvSpPr>
          <p:nvPr/>
        </p:nvSpPr>
        <p:spPr bwMode="auto">
          <a:xfrm>
            <a:off x="1219200" y="1828800"/>
            <a:ext cx="6553200" cy="720725"/>
          </a:xfrm>
          <a:prstGeom prst="roundRect">
            <a:avLst>
              <a:gd name="adj" fmla="val 421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uk-UA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116" name="Picture 3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91400" y="5529263"/>
            <a:ext cx="17526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Що таке </a:t>
            </a:r>
            <a:r>
              <a:rPr lang="en-US" sz="3600" dirty="0" smtClean="0"/>
              <a:t>DRG</a:t>
            </a:r>
            <a:r>
              <a:rPr lang="uk-UA" sz="3600" dirty="0" smtClean="0"/>
              <a:t> ?</a:t>
            </a:r>
            <a:endParaRPr lang="uk-UA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92729"/>
            <a:ext cx="8003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DRG - </a:t>
            </a:r>
            <a:r>
              <a:rPr lang="uk-UA" dirty="0" smtClean="0"/>
              <a:t>це система класифікації пацієнтів (</a:t>
            </a:r>
            <a:r>
              <a:rPr lang="en-US" dirty="0" smtClean="0"/>
              <a:t>Patient classification system - PCS), </a:t>
            </a:r>
            <a:r>
              <a:rPr lang="uk-UA" dirty="0" smtClean="0"/>
              <a:t>яка має 4 основні характеристики:</a:t>
            </a:r>
            <a:endParaRPr lang="uk-UA" dirty="0"/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white">
          <a:xfrm>
            <a:off x="2803525" y="5467403"/>
            <a:ext cx="4495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</a:pPr>
            <a:r>
              <a:rPr lang="uk-UA" altLang="uk-UA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Економічно споріднені групи</a:t>
            </a:r>
            <a:endParaRPr lang="en-US" altLang="uk-UA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7650"/>
            <a:ext cx="6696744" cy="1143000"/>
          </a:xfrm>
        </p:spPr>
        <p:txBody>
          <a:bodyPr/>
          <a:lstStyle/>
          <a:p>
            <a:r>
              <a:rPr lang="uk-UA" sz="3600" dirty="0" smtClean="0"/>
              <a:t>Історія розвитку </a:t>
            </a:r>
            <a:r>
              <a:rPr lang="en-US" sz="3600" dirty="0" smtClean="0"/>
              <a:t>DRG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Система ДСГ була розроблена Робертом </a:t>
            </a:r>
            <a:r>
              <a:rPr lang="uk-UA" sz="1800" dirty="0" err="1" smtClean="0">
                <a:solidFill>
                  <a:schemeClr val="accent4">
                    <a:lumMod val="50000"/>
                  </a:schemeClr>
                </a:solidFill>
              </a:rPr>
              <a:t>Феттером</a:t>
            </a: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 і Джоном </a:t>
            </a:r>
            <a:r>
              <a:rPr lang="uk-UA" sz="1800" dirty="0" err="1" smtClean="0">
                <a:solidFill>
                  <a:schemeClr val="accent4">
                    <a:lumMod val="50000"/>
                  </a:schemeClr>
                </a:solidFill>
              </a:rPr>
              <a:t>Томпсоном</a:t>
            </a: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 в Єльському університеті (США) і вперше впроваджена в 1983 році в рамках державної програми медичного страхування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Medicare. </a:t>
            </a: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Система ДСГ , як схема для кваліфікації пацієнтів, була створена в США для забезпечення стандартів якості лікування. Спочатку вона служила для класифікації груп пацієнтів, а також призначалася в якості інструменту для управління службами </a:t>
            </a:r>
            <a:r>
              <a:rPr lang="uk-UA" sz="1800" dirty="0" err="1" smtClean="0">
                <a:solidFill>
                  <a:schemeClr val="accent4">
                    <a:lumMod val="50000"/>
                  </a:schemeClr>
                </a:solidFill>
              </a:rPr>
              <a:t>клінік</a:t>
            </a: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 і лікарень, виміру їх продуктивності та оцінки якості медичних послуг. І тільки пізніше ДСГ стали використовувати для системи оплати з фіксованою вартістю лікування за допомогою оцінки ваги лікування та посиланням на типову вартість. Американська система ДСГ застосовується в повному обсязі тільки для населення віком понад 65 </a:t>
            </a:r>
            <a:r>
              <a:rPr lang="uk-UA" sz="1800" dirty="0" err="1" smtClean="0">
                <a:solidFill>
                  <a:schemeClr val="accent4">
                    <a:lumMod val="50000"/>
                  </a:schemeClr>
                </a:solidFill>
              </a:rPr>
              <a:t>років,яке</a:t>
            </a: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 застраховане за програмою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Medicare</a:t>
            </a: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. Згодом вона була змінена та удосконалена. Усі ДСГ моделі, які використовуються сьогодні побудовані на цій базовій моделі. В подальшому ця система оплати госпітальних послуг була впроваджена в Австралії, Швеції, </a:t>
            </a:r>
            <a:r>
              <a:rPr lang="uk-UA" sz="1800" dirty="0" err="1" smtClean="0">
                <a:solidFill>
                  <a:schemeClr val="accent4">
                    <a:lumMod val="50000"/>
                  </a:schemeClr>
                </a:solidFill>
              </a:rPr>
              <a:t>Італії,Угорщині</a:t>
            </a: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, Великобританії, Канаді тощо.</a:t>
            </a:r>
            <a:endParaRPr lang="uk-UA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DRG </a:t>
            </a:r>
            <a:r>
              <a:rPr lang="uk-UA" sz="3600" dirty="0" smtClean="0"/>
              <a:t>і Світовий банк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Експерти охорони здоров'я Світового банку (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World Bank) </a:t>
            </a: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при роботі в країнах з низьким і середнім рівнем доходу рекомендують починати реформи в госпітальному сегменті саме з впровадження ДСГ</a:t>
            </a: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Головне завдання при цьому - визначити, як </a:t>
            </a:r>
            <a:r>
              <a:rPr lang="uk-UA" sz="1800" dirty="0" err="1" smtClean="0">
                <a:solidFill>
                  <a:schemeClr val="accent4">
                    <a:lumMod val="50000"/>
                  </a:schemeClr>
                </a:solidFill>
              </a:rPr>
              <a:t>оперативно</a:t>
            </a: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 мобілізувати додаткові ресурси і як правильно в умовах обмеженості бюджету їх розподілити. </a:t>
            </a: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У більшості випадків найбільш реалістичний підхід - це впровадження системи ДСГ.</a:t>
            </a: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Оскільки е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талонної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системи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ДСГ не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існує</a:t>
            </a: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, країна, в якій запроваджується така система, як правило бере за основу одну з відомих систем та в результаті впровадження створює свою власну національну систему ДСГ.</a:t>
            </a:r>
          </a:p>
          <a:p>
            <a:pPr marL="0" indent="0" algn="just">
              <a:buNone/>
            </a:pP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Наказом МОЗ України №268 від 20.11.2012 було створено робочу групу з </a:t>
            </a:r>
            <a:r>
              <a:rPr lang="uk-UA" sz="1800" dirty="0" err="1" smtClean="0">
                <a:solidFill>
                  <a:schemeClr val="accent4">
                    <a:lumMod val="50000"/>
                  </a:schemeClr>
                </a:solidFill>
              </a:rPr>
              <a:t>опарацювання</a:t>
            </a: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 соціальних стандартів, яка і визначила взяти за основу Австралійську систему ДСГ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(AR-DRG) </a:t>
            </a:r>
            <a:r>
              <a:rPr lang="uk-UA" sz="1800" dirty="0" smtClean="0">
                <a:solidFill>
                  <a:schemeClr val="accent4">
                    <a:lumMod val="50000"/>
                  </a:schemeClr>
                </a:solidFill>
              </a:rPr>
              <a:t>і створювати національну систему ДСГ</a:t>
            </a:r>
          </a:p>
          <a:p>
            <a:pPr marL="0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999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Рішення щодо вибору </a:t>
            </a:r>
            <a:r>
              <a:rPr lang="en-US" sz="2800" dirty="0"/>
              <a:t>AR-DRG </a:t>
            </a:r>
            <a:r>
              <a:rPr lang="uk-UA" sz="2800" dirty="0"/>
              <a:t>від 20.03.2014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585885"/>
            <a:ext cx="3124944" cy="45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Компоненти системи класифікації </a:t>
            </a:r>
            <a:r>
              <a:rPr lang="en-US" sz="2800" dirty="0"/>
              <a:t>AR-DRG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dirty="0" smtClean="0"/>
              <a:t>Система кодування </a:t>
            </a:r>
            <a:r>
              <a:rPr lang="en-US" sz="2400" dirty="0" smtClean="0"/>
              <a:t>AR-DRG </a:t>
            </a:r>
            <a:r>
              <a:rPr lang="uk-UA" sz="2400" dirty="0" smtClean="0"/>
              <a:t>базується на застосуванні пакету трьох стандартів:</a:t>
            </a:r>
          </a:p>
          <a:p>
            <a:pPr marL="0" indent="0">
              <a:buNone/>
            </a:pPr>
            <a:endParaRPr lang="uk-UA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Австралійська модифікація МКХ-10-АМ (</a:t>
            </a:r>
            <a:r>
              <a:rPr lang="en-US" sz="2400" dirty="0" smtClean="0"/>
              <a:t>ICD-10-AM) -   </a:t>
            </a:r>
            <a:r>
              <a:rPr lang="uk-UA" sz="2400" dirty="0" smtClean="0"/>
              <a:t>кодування захворювань та проблем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Австралійський класифікатор медичних інтервенцій АКМІ (</a:t>
            </a:r>
            <a:r>
              <a:rPr lang="en-US" sz="2400" dirty="0" smtClean="0"/>
              <a:t>ACHI) -  </a:t>
            </a:r>
            <a:r>
              <a:rPr lang="uk-UA" sz="2400" dirty="0" smtClean="0"/>
              <a:t>кодування процедур та </a:t>
            </a:r>
            <a:r>
              <a:rPr lang="uk-UA" sz="2400" dirty="0" err="1" smtClean="0"/>
              <a:t>втручань</a:t>
            </a:r>
            <a:endParaRPr lang="uk-UA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Австралійські стандарти кодування АСК (</a:t>
            </a:r>
            <a:r>
              <a:rPr lang="en-US" sz="2400" dirty="0" smtClean="0"/>
              <a:t>ACS) - </a:t>
            </a:r>
            <a:r>
              <a:rPr lang="uk-UA" sz="2400" dirty="0" smtClean="0"/>
              <a:t>доповнення до </a:t>
            </a:r>
            <a:r>
              <a:rPr lang="en-US" sz="2400" dirty="0" smtClean="0"/>
              <a:t>ICD-10-AM </a:t>
            </a:r>
            <a:r>
              <a:rPr lang="uk-UA" sz="2400" dirty="0" smtClean="0"/>
              <a:t>та </a:t>
            </a:r>
            <a:r>
              <a:rPr lang="en-US" sz="2400" dirty="0" smtClean="0"/>
              <a:t>ACHI </a:t>
            </a:r>
            <a:r>
              <a:rPr lang="uk-UA" sz="2400" dirty="0" smtClean="0"/>
              <a:t>- інструкція щодо застосування  цих класифікацій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106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Класифікатори </a:t>
            </a:r>
            <a:r>
              <a:rPr lang="en-US" sz="2800" dirty="0"/>
              <a:t>AR-DRG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dirty="0"/>
              <a:t>Класифікатори </a:t>
            </a:r>
            <a:r>
              <a:rPr lang="en-US" sz="2400" dirty="0"/>
              <a:t>AR-DRG: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/>
              <a:t>достатньо прості у використанні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 </a:t>
            </a:r>
            <a:r>
              <a:rPr lang="uk-UA" sz="2400" dirty="0"/>
              <a:t>не потребують якоїсь </a:t>
            </a:r>
            <a:r>
              <a:rPr lang="uk-UA" sz="2400" dirty="0" err="1"/>
              <a:t>надсерйозної</a:t>
            </a:r>
            <a:r>
              <a:rPr lang="uk-UA" sz="2400" dirty="0"/>
              <a:t> адаптації для застосування в Україні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/>
              <a:t> </a:t>
            </a:r>
            <a:r>
              <a:rPr lang="uk-UA" sz="2400" dirty="0"/>
              <a:t>можуть бути впроваджені наказом МОЗ України спочатку у пілотних регіонах/закладах, а згодом      (не довше, ніж через рік пілотування) –                                у загальнонаціональному масштабі</a:t>
            </a:r>
          </a:p>
        </p:txBody>
      </p:sp>
    </p:spTree>
    <p:extLst>
      <p:ext uri="{BB962C8B-B14F-4D97-AF65-F5344CB8AC3E}">
        <p14:creationId xmlns:p14="http://schemas.microsoft.com/office/powerpoint/2010/main" val="167229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Мета </a:t>
            </a:r>
            <a:r>
              <a:rPr lang="ru-RU" sz="3600" dirty="0" err="1" smtClean="0"/>
              <a:t>запровадження</a:t>
            </a:r>
            <a:r>
              <a:rPr lang="ru-RU" sz="3600" dirty="0" smtClean="0"/>
              <a:t> 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Систем ДСГ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багато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, мета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запровадження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одна :</a:t>
            </a:r>
          </a:p>
          <a:p>
            <a:pPr marL="0" indent="0">
              <a:buNone/>
            </a:pP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Покращити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медичн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і результати (якість надання медичних послуг)</a:t>
            </a:r>
          </a:p>
          <a:p>
            <a:pPr>
              <a:buFont typeface="Wingdings" panose="05000000000000000000" pitchFamily="2" charset="2"/>
              <a:buChar char="q"/>
            </a:pP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Оптимізувати (скоротити) витрати на лікування пацієнта, утримання закладу охорони </a:t>
            </a:r>
            <a:r>
              <a:rPr lang="uk-UA" sz="2400" dirty="0" err="1" smtClean="0">
                <a:solidFill>
                  <a:schemeClr val="accent4">
                    <a:lumMod val="50000"/>
                  </a:schemeClr>
                </a:solidFill>
              </a:rPr>
              <a:t>здоров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я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84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2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132</Template>
  <TotalTime>323</TotalTime>
  <Words>937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Times New Roman</vt:lpstr>
      <vt:lpstr>Wingdings</vt:lpstr>
      <vt:lpstr>132</vt:lpstr>
      <vt:lpstr>DRG:РЕФОРМУВАННЯ ГОСПІТАЛЬНОГО СЕГМЕНТУ</vt:lpstr>
      <vt:lpstr>Переформатування</vt:lpstr>
      <vt:lpstr>Що таке DRG ?</vt:lpstr>
      <vt:lpstr>Історія розвитку DRG</vt:lpstr>
      <vt:lpstr>DRG і Світовий банк</vt:lpstr>
      <vt:lpstr>Рішення щодо вибору AR-DRG від 20.03.2014</vt:lpstr>
      <vt:lpstr>Компоненти системи класифікації AR-DRG</vt:lpstr>
      <vt:lpstr>Класифікатори AR-DRG</vt:lpstr>
      <vt:lpstr>Мета запровадження </vt:lpstr>
      <vt:lpstr>Що необхідно для впровадження?</vt:lpstr>
      <vt:lpstr>Що необхідно для впровадження?</vt:lpstr>
      <vt:lpstr>Впровадження Електронної історії</vt:lpstr>
      <vt:lpstr>Висновки щодо застосування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DRG:РЕФОРМУВАННЯ ГОСПІТАЛЬНОГО СЕГМЕНТУ</dc:title>
  <dc:creator>user</dc:creator>
  <cp:lastModifiedBy>user</cp:lastModifiedBy>
  <cp:revision>30</cp:revision>
  <dcterms:created xsi:type="dcterms:W3CDTF">2018-07-22T16:22:16Z</dcterms:created>
  <dcterms:modified xsi:type="dcterms:W3CDTF">2018-07-24T05:46:10Z</dcterms:modified>
</cp:coreProperties>
</file>